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393" r:id="rId5"/>
    <p:sldId id="2394" r:id="rId6"/>
    <p:sldId id="2395" r:id="rId7"/>
    <p:sldId id="2407" r:id="rId8"/>
    <p:sldId id="2396" r:id="rId9"/>
    <p:sldId id="2397" r:id="rId10"/>
    <p:sldId id="2408" r:id="rId11"/>
    <p:sldId id="2409" r:id="rId12"/>
    <p:sldId id="2404" r:id="rId13"/>
    <p:sldId id="2403" r:id="rId14"/>
    <p:sldId id="2406" r:id="rId15"/>
    <p:sldId id="2405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061E"/>
    <a:srgbClr val="830720"/>
    <a:srgbClr val="555859"/>
    <a:srgbClr val="FFFFCC"/>
    <a:srgbClr val="2076BB"/>
    <a:srgbClr val="3051A2"/>
    <a:srgbClr val="231F20"/>
    <a:srgbClr val="FDA128"/>
    <a:srgbClr val="45ACEA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27175F-6A5B-4889-A783-EA5BCAF51FF0}" v="20" dt="2024-03-13T14:55:05.269"/>
    <p1510:client id="{DBEE0BCC-DB5E-C08E-4EFE-A1E7B4CBE118}" v="8" dt="2024-03-13T18:43:41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9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C3C92C-39F9-ED4D-9486-AB27C1D3ACB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D17FDD-03B1-7143-82DE-F9BCF0A7E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8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EFA0E3-AD78-434A-A75A-87660BAA2FC0}"/>
              </a:ext>
            </a:extLst>
          </p:cNvPr>
          <p:cNvSpPr/>
          <p:nvPr userDrawn="1"/>
        </p:nvSpPr>
        <p:spPr>
          <a:xfrm>
            <a:off x="0" y="6578601"/>
            <a:ext cx="12192000" cy="279400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810EA3-B892-4656-B910-2E79FBCA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3932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1D7EE14-2BCD-A7E6-EE02-79D5A6B27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5755" y="25388"/>
            <a:ext cx="4180490" cy="41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5305-7C3D-DF4B-B0A3-F8463F29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3AAAF-447A-5443-84FA-47B8CF1E2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1441D-E2A8-B24B-AE3D-7C3A0075D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295FD-9B14-6442-9240-18D26E89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FDA8-F207-4D4C-8061-41FD9208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E6D1B-CAA8-A54F-92FC-D12DC77C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73044A-1956-4D77-BE30-9DCC533FFA8E}"/>
              </a:ext>
            </a:extLst>
          </p:cNvPr>
          <p:cNvSpPr/>
          <p:nvPr userDrawn="1"/>
        </p:nvSpPr>
        <p:spPr>
          <a:xfrm>
            <a:off x="0" y="1404938"/>
            <a:ext cx="9655277" cy="152960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EC6C97B-9B79-3B16-A00C-162860958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7145" y="890935"/>
            <a:ext cx="1180965" cy="11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AF78-6402-924C-85A2-B4AAF4A8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DC796-44DC-AD4F-A06D-8C57E8CDC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301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2BDEB-F1EB-0247-9220-D5290F9B5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692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02673-1161-6D48-8B93-5686B5ACA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301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0BE67-EF02-6A48-A9C0-1CECF4610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692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54FD9-C04B-3042-92B8-F8BFA779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E5BC4-A0F5-B248-BD00-51097FF9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C84E0-05CF-6440-A0E1-F3919F17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C6864-9AC1-422C-BEFD-E6F8F3D5D04E}"/>
              </a:ext>
            </a:extLst>
          </p:cNvPr>
          <p:cNvSpPr/>
          <p:nvPr userDrawn="1"/>
        </p:nvSpPr>
        <p:spPr>
          <a:xfrm>
            <a:off x="0" y="1404938"/>
            <a:ext cx="9655277" cy="152960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2F326-E6B4-7807-69E7-38531DB01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7145" y="890935"/>
            <a:ext cx="1180965" cy="11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7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BC48186-CB14-465C-9A42-C7E1F6ED6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996" b="-15996"/>
          <a:stretch/>
        </p:blipFill>
        <p:spPr>
          <a:xfrm>
            <a:off x="0" y="109728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489152-3A8D-4FD8-E96E-133172B89782}"/>
              </a:ext>
            </a:extLst>
          </p:cNvPr>
          <p:cNvSpPr/>
          <p:nvPr userDrawn="1"/>
        </p:nvSpPr>
        <p:spPr>
          <a:xfrm>
            <a:off x="0" y="0"/>
            <a:ext cx="12192000" cy="1002888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9A344-D5C4-0237-CCFD-749F60C92595}"/>
              </a:ext>
            </a:extLst>
          </p:cNvPr>
          <p:cNvSpPr txBox="1"/>
          <p:nvPr userDrawn="1"/>
        </p:nvSpPr>
        <p:spPr>
          <a:xfrm>
            <a:off x="1019501" y="179310"/>
            <a:ext cx="70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bg1"/>
                </a:solidFill>
                <a:latin typeface="Futura Bk BT" panose="020B05020202040203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 YOU 2022 PARTNERS</a:t>
            </a:r>
          </a:p>
        </p:txBody>
      </p:sp>
      <p:pic>
        <p:nvPicPr>
          <p:cNvPr id="2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9F4BD89-EA08-3BFB-BE19-CE26FF71F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0552" y="215924"/>
            <a:ext cx="1147965" cy="5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8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EFA0E3-AD78-434A-A75A-87660BAA2FC0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8CA75F-CF2C-47B0-BB94-F9C7E78F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326"/>
            <a:ext cx="10515600" cy="79163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6255A3-6723-41DA-8831-AE8117560DB6}"/>
              </a:ext>
            </a:extLst>
          </p:cNvPr>
          <p:cNvSpPr/>
          <p:nvPr userDrawn="1"/>
        </p:nvSpPr>
        <p:spPr>
          <a:xfrm>
            <a:off x="281247" y="282633"/>
            <a:ext cx="11629506" cy="630104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1C99783-7AE4-9EB7-F8BF-A90BB0C61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1333" y="5274296"/>
            <a:ext cx="1532467" cy="7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8CA75F-CF2C-47B0-BB94-F9C7E78F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326"/>
            <a:ext cx="10515600" cy="791630"/>
          </a:xfrm>
        </p:spPr>
        <p:txBody>
          <a:bodyPr/>
          <a:lstStyle>
            <a:lvl1pPr algn="ctr">
              <a:defRPr>
                <a:solidFill>
                  <a:srgbClr val="2076B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6255A3-6723-41DA-8831-AE8117560DB6}"/>
              </a:ext>
            </a:extLst>
          </p:cNvPr>
          <p:cNvSpPr/>
          <p:nvPr userDrawn="1"/>
        </p:nvSpPr>
        <p:spPr>
          <a:xfrm>
            <a:off x="281247" y="282633"/>
            <a:ext cx="11629506" cy="6301047"/>
          </a:xfrm>
          <a:prstGeom prst="rect">
            <a:avLst/>
          </a:prstGeom>
          <a:noFill/>
          <a:ln w="19050">
            <a:solidFill>
              <a:srgbClr val="45A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76BB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6AA0290-A115-785C-7D8C-14B6B9B39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6776" y="4840026"/>
            <a:ext cx="1691104" cy="16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EFA0E3-AD78-434A-A75A-87660BAA2FC0}"/>
              </a:ext>
            </a:extLst>
          </p:cNvPr>
          <p:cNvSpPr/>
          <p:nvPr userDrawn="1"/>
        </p:nvSpPr>
        <p:spPr>
          <a:xfrm>
            <a:off x="0" y="6578601"/>
            <a:ext cx="12192000" cy="279400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810EA3-B892-4656-B910-2E79FBCA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3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55920-3033-4057-AE34-C87F58EB9D5B}"/>
              </a:ext>
            </a:extLst>
          </p:cNvPr>
          <p:cNvSpPr/>
          <p:nvPr userDrawn="1"/>
        </p:nvSpPr>
        <p:spPr>
          <a:xfrm>
            <a:off x="0" y="6323916"/>
            <a:ext cx="12192000" cy="534084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F49B6-3282-4DD5-A1FD-35CD22F4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76BB"/>
                </a:solidFill>
                <a:latin typeface="Futura Bk BT" panose="020B05020202040203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56EB4-EF16-4B1F-AC65-89B9B2F9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25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C1464-0282-4A44-BC19-DAE8DEDF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258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CD0E21-750F-48D3-8E7E-3EC6ED60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7007" y="6402583"/>
            <a:ext cx="4889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FB3B28-DDFF-2048-A7FE-8366FD298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A2521B-BC43-4434-B884-444408BD3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20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1045739-0241-5595-68AF-119A8FF26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3873" y="6440660"/>
            <a:ext cx="569927" cy="2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3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55920-3033-4057-AE34-C87F58EB9D5B}"/>
              </a:ext>
            </a:extLst>
          </p:cNvPr>
          <p:cNvSpPr/>
          <p:nvPr userDrawn="1"/>
        </p:nvSpPr>
        <p:spPr>
          <a:xfrm>
            <a:off x="0" y="6323916"/>
            <a:ext cx="12192000" cy="534084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F49B6-3282-4DD5-A1FD-35CD22F4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76BB"/>
                </a:solidFill>
                <a:latin typeface="Futura Bk BT" panose="020B05020202040203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56EB4-EF16-4B1F-AC65-89B9B2F9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25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C1464-0282-4A44-BC19-DAE8DEDF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258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CD0E21-750F-48D3-8E7E-3EC6ED60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7007" y="6402583"/>
            <a:ext cx="4889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FB3B28-DDFF-2048-A7FE-8366FD298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A2521B-BC43-4434-B884-444408BD3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61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0F7DE00-5F49-FAD3-259A-DC55F3F64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3873" y="6440660"/>
            <a:ext cx="569927" cy="2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21286-FC24-4341-92F4-F76AFD83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52134-7435-1F49-9884-72127417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060A0-9C13-C945-8DBE-5BEFC60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6DF62-2703-CC4C-89E6-BCDF40056C67}"/>
              </a:ext>
            </a:extLst>
          </p:cNvPr>
          <p:cNvSpPr/>
          <p:nvPr userDrawn="1"/>
        </p:nvSpPr>
        <p:spPr>
          <a:xfrm>
            <a:off x="0" y="2954338"/>
            <a:ext cx="9655277" cy="152960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EB58DA-67BD-B042-B69F-38FFC4D0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9404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9F17565-45D1-6735-865C-2277B8FAB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7144" y="2363855"/>
            <a:ext cx="1180965" cy="11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1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21286-FC24-4341-92F4-F76AFD83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52134-7435-1F49-9884-72127417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060A0-9C13-C945-8DBE-5BEFC60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A83A-FCE8-0B49-8A6E-5E900A60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9312-C848-BB4C-8EAD-61412E976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507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3C160-4DF8-AE4F-AFE3-4180B926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21795-1A7B-6144-B15B-002A6002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98A53-2F58-B848-B9CA-4B2ED6ED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1ED28-6BD4-7746-B42B-CEE024D94AF6}"/>
              </a:ext>
            </a:extLst>
          </p:cNvPr>
          <p:cNvSpPr/>
          <p:nvPr userDrawn="1"/>
        </p:nvSpPr>
        <p:spPr>
          <a:xfrm>
            <a:off x="0" y="1404938"/>
            <a:ext cx="9655277" cy="152960"/>
          </a:xfrm>
          <a:prstGeom prst="rect">
            <a:avLst/>
          </a:prstGeom>
          <a:gradFill flip="none" rotWithShape="1">
            <a:gsLst>
              <a:gs pos="0">
                <a:srgbClr val="3051A2"/>
              </a:gs>
              <a:gs pos="74000">
                <a:srgbClr val="429DD4"/>
              </a:gs>
              <a:gs pos="83000">
                <a:srgbClr val="45ACEA"/>
              </a:gs>
              <a:gs pos="100000">
                <a:srgbClr val="45AC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D9B37A7-5DCA-606F-A674-18C3255EC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7145" y="890935"/>
            <a:ext cx="1180965" cy="11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FF2E8-7CB9-D44E-A545-2D59B6A5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CC0E0-0A8A-4A4D-A22C-C9A548401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7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1FAFB-51B3-CD40-8149-124472BF0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9668B"/>
                </a:solidFill>
                <a:latin typeface="Futura Lt BT" panose="020B04020202040203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4B5E8-C420-D741-B1CA-A35EE73F5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9668B"/>
                </a:solidFill>
                <a:latin typeface="Futura Lt BT" panose="020B04020202040203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F4C9-58DA-B14A-9F59-923BA19DD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9668B"/>
                </a:solidFill>
                <a:latin typeface="Futura Lt BT" panose="020B0402020204020303" pitchFamily="34" charset="0"/>
              </a:defRPr>
            </a:lvl1pPr>
          </a:lstStyle>
          <a:p>
            <a:fld id="{65FB3B28-DDFF-2048-A7FE-8366FD298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7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58" r:id="rId5"/>
    <p:sldLayoutId id="2147483659" r:id="rId6"/>
    <p:sldLayoutId id="2147483655" r:id="rId7"/>
    <p:sldLayoutId id="2147483663" r:id="rId8"/>
    <p:sldLayoutId id="2147483650" r:id="rId9"/>
    <p:sldLayoutId id="2147483652" r:id="rId10"/>
    <p:sldLayoutId id="2147483653" r:id="rId11"/>
    <p:sldLayoutId id="214748366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076BB"/>
          </a:solidFill>
          <a:latin typeface="Futura Bk BT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076BB"/>
        </a:buClr>
        <a:buFont typeface="Arial" panose="020B0604020202020204" pitchFamily="34" charset="0"/>
        <a:buChar char="•"/>
        <a:defRPr sz="2800" kern="1200">
          <a:solidFill>
            <a:srgbClr val="231F20"/>
          </a:solidFill>
          <a:latin typeface="Futura Lt BT" panose="020B04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6BB"/>
        </a:buClr>
        <a:buFont typeface="Arial" panose="020B0604020202020204" pitchFamily="34" charset="0"/>
        <a:buChar char="•"/>
        <a:defRPr sz="2400" kern="1200">
          <a:solidFill>
            <a:srgbClr val="231F20"/>
          </a:solidFill>
          <a:latin typeface="Futura Lt BT" panose="020B04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6BB"/>
        </a:buClr>
        <a:buFont typeface="Arial" panose="020B0604020202020204" pitchFamily="34" charset="0"/>
        <a:buChar char="•"/>
        <a:defRPr sz="2000" kern="1200">
          <a:solidFill>
            <a:srgbClr val="231F20"/>
          </a:solidFill>
          <a:latin typeface="Futura Lt BT" panose="020B04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6BB"/>
        </a:buClr>
        <a:buFont typeface="Arial" panose="020B0604020202020204" pitchFamily="34" charset="0"/>
        <a:buChar char="•"/>
        <a:defRPr sz="1800" kern="1200">
          <a:solidFill>
            <a:srgbClr val="231F20"/>
          </a:solidFill>
          <a:latin typeface="Futura Lt BT" panose="020B04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6BB"/>
        </a:buClr>
        <a:buFont typeface="Arial" panose="020B0604020202020204" pitchFamily="34" charset="0"/>
        <a:buChar char="•"/>
        <a:defRPr sz="1800" kern="1200">
          <a:solidFill>
            <a:srgbClr val="231F20"/>
          </a:solidFill>
          <a:latin typeface="Futura Lt BT" panose="020B04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pscouncil.org/Shared_Content/Events/Event_Display_with_Program_Items.aspx?EventKey=2024HILL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@pscouncil.org" TargetMode="External"/><Relationship Id="rId2" Type="http://schemas.openxmlformats.org/officeDocument/2006/relationships/hyperlink" Target="mailto:foldi@pscouncil.org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events@pscouncil.org" TargetMode="External"/><Relationship Id="rId4" Type="http://schemas.openxmlformats.org/officeDocument/2006/relationships/hyperlink" Target="mailto:sponsorship@pscounci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pscouncil.org/CIDContheHill2024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6AFA-0367-4683-2A50-C6459B57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Nova"/>
                <a:cs typeface="Calibri"/>
              </a:rPr>
              <a:t>CIDC on the Hill/Compendium Information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2EE2E19-9891-5C5B-7CEE-9A1C39C9945E}"/>
              </a:ext>
            </a:extLst>
          </p:cNvPr>
          <p:cNvSpPr txBox="1">
            <a:spLocks/>
          </p:cNvSpPr>
          <p:nvPr/>
        </p:nvSpPr>
        <p:spPr>
          <a:xfrm>
            <a:off x="838200" y="3816816"/>
            <a:ext cx="10515600" cy="716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6BB"/>
              </a:buClr>
              <a:buFont typeface="Arial" panose="020B0604020202020204" pitchFamily="34" charset="0"/>
              <a:buChar char="•"/>
              <a:defRPr sz="2800" kern="1200">
                <a:solidFill>
                  <a:srgbClr val="231F20"/>
                </a:solidFill>
                <a:latin typeface="Futura Lt BT" panose="020B04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6BB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31F20"/>
                </a:solidFill>
                <a:latin typeface="Futura Lt BT" panose="020B04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6BB"/>
              </a:buClr>
              <a:buFont typeface="Arial" panose="020B0604020202020204" pitchFamily="34" charset="0"/>
              <a:buChar char="•"/>
              <a:defRPr sz="2000" kern="1200">
                <a:solidFill>
                  <a:srgbClr val="231F20"/>
                </a:solidFill>
                <a:latin typeface="Futura Lt BT" panose="020B04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6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31F20"/>
                </a:solidFill>
                <a:latin typeface="Futura Lt BT" panose="020B04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6B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31F20"/>
                </a:solidFill>
                <a:latin typeface="Futura Lt BT" panose="020B04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Arial Nova"/>
              </a:rPr>
              <a:t>2024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0027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7AC26-9584-73A6-F818-9BB46F1C9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EE38-3211-A265-E223-A3592544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UN General Assembly - 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FFB77-01E4-FD5B-283F-A761410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31A166-BF5F-DF7B-846D-903767B77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200"/>
            <a:ext cx="51824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rial Nova"/>
              </a:rPr>
              <a:t>CIDC Compendium Spotlight</a:t>
            </a:r>
          </a:p>
          <a:p>
            <a:r>
              <a:rPr lang="en-US">
                <a:latin typeface="Arial Nova"/>
              </a:rPr>
              <a:t>Ad in </a:t>
            </a:r>
            <a:r>
              <a:rPr lang="en-US" err="1">
                <a:latin typeface="Arial Nova"/>
              </a:rPr>
              <a:t>Devex</a:t>
            </a:r>
            <a:r>
              <a:rPr lang="en-US">
                <a:latin typeface="Arial Nova"/>
              </a:rPr>
              <a:t> – site header banner week in Sept.</a:t>
            </a:r>
          </a:p>
          <a:p>
            <a:r>
              <a:rPr lang="en-US">
                <a:latin typeface="Arial Nova"/>
              </a:rPr>
              <a:t>Geotargeting ads week in Sept.</a:t>
            </a:r>
          </a:p>
          <a:p>
            <a:endParaRPr lang="en-US">
              <a:latin typeface="Arial Nova"/>
            </a:endParaRPr>
          </a:p>
          <a:p>
            <a:pPr marL="0" indent="0">
              <a:buNone/>
            </a:pPr>
            <a:endParaRPr lang="en-US">
              <a:latin typeface="Arial Nova"/>
            </a:endParaRPr>
          </a:p>
          <a:p>
            <a:pPr marL="0" indent="0">
              <a:buNone/>
            </a:pPr>
            <a:endParaRPr lang="en-US">
              <a:latin typeface="Arial Nova"/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7373BE5E-30F6-E92C-6A45-230D6CEA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065" y="1609328"/>
            <a:ext cx="4996337" cy="45242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0D31A42-B22E-ED85-FF21-E5A5F98BFC43}"/>
              </a:ext>
            </a:extLst>
          </p:cNvPr>
          <p:cNvSpPr/>
          <p:nvPr/>
        </p:nvSpPr>
        <p:spPr>
          <a:xfrm>
            <a:off x="8091360" y="2316761"/>
            <a:ext cx="2925642" cy="2773204"/>
          </a:xfrm>
          <a:prstGeom prst="ellipse">
            <a:avLst/>
          </a:prstGeom>
          <a:solidFill>
            <a:srgbClr val="FFFFCC">
              <a:alpha val="239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30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84D3C-177D-087E-E38E-027C713E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3D1B-B41D-756F-F569-2413DF36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2" y="312806"/>
            <a:ext cx="11789664" cy="1325563"/>
          </a:xfrm>
        </p:spPr>
        <p:txBody>
          <a:bodyPr/>
          <a:lstStyle/>
          <a:p>
            <a:pPr algn="ctr"/>
            <a:r>
              <a:rPr lang="en-US">
                <a:latin typeface="Arial Nova"/>
              </a:rPr>
              <a:t>CIDC on the Hill &amp; Compendium Pricing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7839-DA7E-8408-0254-9A6FB02A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BF514-7DCA-4C82-AC74-FD3C9FEFB106}"/>
              </a:ext>
            </a:extLst>
          </p:cNvPr>
          <p:cNvSpPr txBox="1"/>
          <p:nvPr/>
        </p:nvSpPr>
        <p:spPr>
          <a:xfrm>
            <a:off x="2536662" y="4767955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**Submit your order </a:t>
            </a:r>
            <a:r>
              <a:rPr lang="en-US" sz="1800" b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here</a:t>
            </a:r>
            <a:endParaRPr lang="en-US" b="1" u="sng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>
                <a:hlinkClick r:id="rId2"/>
              </a:rPr>
              <a:t>https://www.pscouncil.org/Shared_Content/Events/Event_Display_with_Program_Items.aspx?EventKey=2024HILL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0C3D0-9C59-3C9F-7E93-0DADEAD03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67" y="1959976"/>
            <a:ext cx="7097115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4FFD-BA8D-86F0-9A60-DD1CD8AF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utura Bk BT"/>
              </a:rPr>
              <a:t>Thank you!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4DDBAC-7445-E9ED-C75B-AAB328AF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ACDC4-8E2F-153E-49BD-F56ACDD5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AC254B-5E82-6F96-9437-0E69110E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200"/>
            <a:ext cx="1093927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Arial Nova"/>
              </a:rPr>
              <a:t>CIDC contact: Paul Foldi</a:t>
            </a:r>
            <a:br>
              <a:rPr lang="en-US">
                <a:latin typeface="Arial Nova"/>
              </a:rPr>
            </a:br>
            <a:r>
              <a:rPr lang="en-US">
                <a:latin typeface="Arial Nova"/>
                <a:hlinkClick r:id="rId2"/>
              </a:rPr>
              <a:t>foldi@pscouncil.org</a:t>
            </a:r>
            <a:r>
              <a:rPr lang="en-US">
                <a:latin typeface="Arial Nova"/>
              </a:rPr>
              <a:t> </a:t>
            </a:r>
            <a:br>
              <a:rPr lang="en-US">
                <a:latin typeface="Arial Nova"/>
              </a:rPr>
            </a:br>
            <a:endParaRPr lang="en-US">
              <a:latin typeface="Arial Nova"/>
            </a:endParaRPr>
          </a:p>
          <a:p>
            <a:r>
              <a:rPr lang="en-US">
                <a:latin typeface="Arial Nova"/>
              </a:rPr>
              <a:t>Marketing contacts: Cassie Katz &amp; Anna Nestler </a:t>
            </a:r>
            <a:r>
              <a:rPr lang="en-US">
                <a:latin typeface="Arial Nova"/>
                <a:hlinkClick r:id="rId3"/>
              </a:rPr>
              <a:t>marketing@pscouncil.org</a:t>
            </a:r>
            <a:r>
              <a:rPr lang="en-US">
                <a:latin typeface="Arial Nova"/>
              </a:rPr>
              <a:t>  </a:t>
            </a:r>
          </a:p>
          <a:p>
            <a:pPr marL="0" indent="0">
              <a:buNone/>
            </a:pPr>
            <a:endParaRPr lang="en-US">
              <a:latin typeface="Arial Nova"/>
            </a:endParaRPr>
          </a:p>
          <a:p>
            <a:r>
              <a:rPr lang="en-US">
                <a:latin typeface="Arial Nova"/>
              </a:rPr>
              <a:t>Sponsorship &amp; advertising contact: Cole Model </a:t>
            </a:r>
            <a:br>
              <a:rPr lang="en-US">
                <a:latin typeface="Arial Nova"/>
              </a:rPr>
            </a:br>
            <a:r>
              <a:rPr lang="en-US">
                <a:latin typeface="Arial Nova"/>
                <a:hlinkClick r:id="rId4"/>
              </a:rPr>
              <a:t>sponsorship@pscouncil.org</a:t>
            </a:r>
            <a:br>
              <a:rPr lang="en-US">
                <a:latin typeface="Arial Nova"/>
              </a:rPr>
            </a:br>
            <a:endParaRPr lang="en-US">
              <a:latin typeface="Arial Nova"/>
            </a:endParaRPr>
          </a:p>
          <a:p>
            <a:r>
              <a:rPr lang="en-US">
                <a:latin typeface="Arial Nova"/>
              </a:rPr>
              <a:t>Event contacts: Jean Tarascio &amp; Marin Selig</a:t>
            </a:r>
            <a:br>
              <a:rPr lang="en-US">
                <a:latin typeface="Arial Nova"/>
              </a:rPr>
            </a:br>
            <a:r>
              <a:rPr lang="en-US">
                <a:latin typeface="Arial Nova"/>
                <a:hlinkClick r:id="rId5"/>
              </a:rPr>
              <a:t>events@pscouncil.org</a:t>
            </a:r>
            <a:r>
              <a:rPr lang="en-US">
                <a:latin typeface="Arial Nova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7086B-E048-A93E-6143-4672405A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8" y="83084"/>
            <a:ext cx="10515600" cy="1325563"/>
          </a:xfrm>
        </p:spPr>
        <p:txBody>
          <a:bodyPr/>
          <a:lstStyle/>
          <a:p>
            <a:r>
              <a:rPr lang="en-US">
                <a:latin typeface="Arial Nova"/>
              </a:rPr>
              <a:t>CIDC on the Hill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B5AFE-2D93-DD08-B1EA-B16A38C4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892BAF-0BCF-1ED0-8B4E-FD7330E30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37" y="1097548"/>
            <a:ext cx="42915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>
                <a:latin typeface="Arial Nova"/>
              </a:rPr>
              <a:t>April 17, 2024 | Rayburn Building</a:t>
            </a:r>
            <a:br>
              <a:rPr lang="en-US" sz="1800" b="1">
                <a:latin typeface="Arial Nova"/>
              </a:rPr>
            </a:br>
            <a:endParaRPr lang="en-US" sz="1800" b="1">
              <a:latin typeface="Arial Nova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>
                <a:latin typeface="Arial Nova"/>
              </a:rPr>
              <a:t>Table to promote your company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>
                <a:latin typeface="Arial Nova"/>
              </a:rPr>
              <a:t>Printed Compendiums to spotlight success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>
                <a:latin typeface="Arial Nova"/>
              </a:rPr>
              <a:t>20 postcards w/QR code to digital Compendium</a:t>
            </a:r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2D59B-75BA-4F9E-52F4-7EA3E420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53" y="4281981"/>
            <a:ext cx="8372058" cy="25760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7E974-49F4-E1DF-798D-E5B0F038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" y="4281981"/>
            <a:ext cx="3838211" cy="25760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D384B-E055-5F10-66FC-8C73D65AB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" b="9944"/>
          <a:stretch/>
        </p:blipFill>
        <p:spPr>
          <a:xfrm>
            <a:off x="6824472" y="4281981"/>
            <a:ext cx="5359148" cy="25760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C2E5C4-8765-C0F1-492A-EA0A0376D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929" y="64009"/>
            <a:ext cx="7460691" cy="41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6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84D3C-177D-087E-E38E-027C713E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3D1B-B41D-756F-F569-2413DF36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6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rial Nova"/>
              </a:rPr>
              <a:t>CIDC on the Hill Room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7839-DA7E-8408-0254-9A6FB02A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A room with blue carpet and benches&#10;&#10;Description automatically generated">
            <a:extLst>
              <a:ext uri="{FF2B5EF4-FFF2-40B4-BE49-F238E27FC236}">
                <a16:creationId xmlns:a16="http://schemas.microsoft.com/office/drawing/2014/main" id="{BBAA69B2-CBA6-39F6-8C0B-3076C4073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674" y="884903"/>
            <a:ext cx="3979586" cy="5309420"/>
          </a:xfrm>
          <a:prstGeom prst="rect">
            <a:avLst/>
          </a:prstGeom>
        </p:spPr>
      </p:pic>
      <p:pic>
        <p:nvPicPr>
          <p:cNvPr id="5" name="Picture 4" descr="A white building with a flag on top&#10;&#10;Description automatically generated">
            <a:extLst>
              <a:ext uri="{FF2B5EF4-FFF2-40B4-BE49-F238E27FC236}">
                <a16:creationId xmlns:a16="http://schemas.microsoft.com/office/drawing/2014/main" id="{8B9A142D-6AD2-A564-E8E4-F50321A9B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879" y="884902"/>
            <a:ext cx="3119919" cy="53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84D3C-177D-087E-E38E-027C713E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3D1B-B41D-756F-F569-2413DF36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6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rial Nova"/>
              </a:rPr>
              <a:t>CIDC on the Hill Room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7839-DA7E-8408-0254-9A6FB02A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D30D5-FF1D-8D07-A8ED-56AEEE6B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58868" y="-145929"/>
            <a:ext cx="4474264" cy="73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8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3352C7-0BA1-67DB-E14A-4C15143107C0}"/>
              </a:ext>
            </a:extLst>
          </p:cNvPr>
          <p:cNvSpPr/>
          <p:nvPr/>
        </p:nvSpPr>
        <p:spPr>
          <a:xfrm>
            <a:off x="665957" y="5111496"/>
            <a:ext cx="5039899" cy="92596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CE5B0C-862C-CB89-C360-DE9CB6AE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54" y="2051245"/>
            <a:ext cx="7895704" cy="435133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 Nova"/>
              </a:rPr>
              <a:t>One-Page (~450 words)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  <a:ea typeface="Calibri"/>
                <a:cs typeface="Times New Roman"/>
              </a:rPr>
              <a:t>Branded project, recently completed project, etc.</a:t>
            </a:r>
            <a:endParaRPr lang="en-US">
              <a:latin typeface="Arial Nova"/>
              <a:ea typeface="Calibri"/>
              <a:cs typeface="Times New Roman" panose="02020603050405020304" pitchFamily="18" charset="0"/>
            </a:endParaRPr>
          </a:p>
          <a:p>
            <a:r>
              <a:rPr lang="en-US">
                <a:latin typeface="Arial Nova"/>
              </a:rPr>
              <a:t>Submissions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 Nova"/>
              </a:rPr>
              <a:t>Word doc of article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 Nova"/>
              </a:rPr>
              <a:t>Photos to be included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 Nova"/>
              </a:rPr>
              <a:t>High-res logo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 Nova"/>
              </a:rPr>
              <a:t>Social media handles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 Nova"/>
              </a:rPr>
              <a:t>POC of comms</a:t>
            </a:r>
            <a:br>
              <a:rPr lang="en-US" sz="1800">
                <a:latin typeface="Arial Nova"/>
              </a:rPr>
            </a:br>
            <a:endParaRPr lang="en-US" sz="1800">
              <a:latin typeface="Arial Nova"/>
            </a:endParaRPr>
          </a:p>
          <a:p>
            <a:pPr marL="457200" lvl="1" indent="0">
              <a:buNone/>
            </a:pPr>
            <a:r>
              <a:rPr lang="en-US" sz="2000" b="1">
                <a:solidFill>
                  <a:schemeClr val="bg1"/>
                </a:solidFill>
                <a:latin typeface="Arial Nova"/>
              </a:rPr>
              <a:t>Submit here:</a:t>
            </a:r>
          </a:p>
          <a:p>
            <a:pPr marL="457200" lvl="1" indent="0">
              <a:buNone/>
            </a:pPr>
            <a:r>
              <a:rPr lang="en-US" sz="2000" b="1">
                <a:solidFill>
                  <a:schemeClr val="bg1"/>
                </a:solidFill>
                <a:latin typeface="Arial Nov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www.pscouncil.org/CIDContheHill2024</a:t>
            </a:r>
            <a:r>
              <a:rPr lang="en-US" sz="2000" b="1">
                <a:solidFill>
                  <a:schemeClr val="bg1"/>
                </a:solidFill>
                <a:latin typeface="Arial Nova"/>
              </a:rPr>
              <a:t>  </a:t>
            </a:r>
            <a:endParaRPr lang="en-US" sz="2800" b="1">
              <a:solidFill>
                <a:schemeClr val="bg1"/>
              </a:solidFill>
              <a:latin typeface="Arial Nov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02F25-8EDE-8A68-852D-3C99DFC9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82" y="295392"/>
            <a:ext cx="10515600" cy="1325563"/>
          </a:xfrm>
        </p:spPr>
        <p:txBody>
          <a:bodyPr/>
          <a:lstStyle/>
          <a:p>
            <a:r>
              <a:rPr lang="en-US">
                <a:latin typeface="Arial Nova"/>
              </a:rPr>
              <a:t>CIDC Compendium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5265E-1D42-D509-A521-E3B242DB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9B6C3-6B69-B802-CC06-711205A1A8EF}"/>
              </a:ext>
            </a:extLst>
          </p:cNvPr>
          <p:cNvSpPr txBox="1"/>
          <p:nvPr/>
        </p:nvSpPr>
        <p:spPr>
          <a:xfrm>
            <a:off x="421482" y="1312659"/>
            <a:ext cx="11427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American Development Companies: Addressing the Needs of a World in Crisis</a:t>
            </a:r>
            <a:endParaRPr lang="en-US" sz="2400"/>
          </a:p>
        </p:txBody>
      </p:sp>
      <p:pic>
        <p:nvPicPr>
          <p:cNvPr id="9" name="Picture 8" descr="A cover of a book&#10;&#10;Description automatically generated">
            <a:extLst>
              <a:ext uri="{FF2B5EF4-FFF2-40B4-BE49-F238E27FC236}">
                <a16:creationId xmlns:a16="http://schemas.microsoft.com/office/drawing/2014/main" id="{6B3AEF23-0570-2D81-883C-A45138F68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319" y="1860430"/>
            <a:ext cx="31786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74A5-F2B5-1496-FDAB-B68DFC80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CIDC on the Hill/Compendium - 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3177D-8B96-E763-A8EB-EA934C99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927149-C271-D52A-54B8-C98D328C5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200"/>
            <a:ext cx="5071517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Arial Nova"/>
              </a:rPr>
              <a:t>Logo in invitation to Congressional members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Arial Nova"/>
              </a:rPr>
              <a:t>Printed Compendium at event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Arial Nova"/>
              </a:rPr>
              <a:t>Digital Compendium on PSC website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Arial Nova"/>
              </a:rPr>
              <a:t>Company-specific social media posts on all PSC platforms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Arial Nova"/>
              </a:rPr>
              <a:t>Compendium ads in </a:t>
            </a:r>
            <a:r>
              <a:rPr lang="en-US" err="1">
                <a:latin typeface="Arial Nova"/>
              </a:rPr>
              <a:t>Devex</a:t>
            </a:r>
            <a:r>
              <a:rPr lang="en-US">
                <a:latin typeface="Arial Nova"/>
              </a:rPr>
              <a:t> – inline block ad on news pages week of April 15, 2024 and the first week of U.N. General Assembly in September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F5DEA2-DAAC-53EF-A8A2-F5D0DA3B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7200"/>
            <a:ext cx="5341645" cy="2885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5C694-3655-C5E6-569A-88D046862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472" y="3831503"/>
            <a:ext cx="3423840" cy="204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07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A39A8B4-3559-B8D7-9BA4-C80E3527D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Geo-Fencing 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81522-1C7F-EA78-9E69-B28BDECA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7007" y="6402583"/>
            <a:ext cx="4889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5FB3B28-DDFF-2048-A7FE-8366FD2980E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8756F-3885-AD4A-D4E8-8879045DA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1" r="46232" b="8362"/>
          <a:stretch/>
        </p:blipFill>
        <p:spPr>
          <a:xfrm>
            <a:off x="838200" y="1969036"/>
            <a:ext cx="3422904" cy="263426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C98718-4B41-269E-DBAA-5E3B86E36BA6}"/>
              </a:ext>
            </a:extLst>
          </p:cNvPr>
          <p:cNvSpPr txBox="1"/>
          <p:nvPr/>
        </p:nvSpPr>
        <p:spPr>
          <a:xfrm>
            <a:off x="4620670" y="1969036"/>
            <a:ext cx="4709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>
                <a:latin typeface="Century Gothic" panose="020B0502020202020204" pitchFamily="34" charset="0"/>
              </a:rPr>
              <a:t>100% mobile app ads via 150k+ premium apps (CNN, ESPN, Weather Channel)  </a:t>
            </a:r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BAF898-3F13-6D0B-76E4-3090EF5A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70" y="2650791"/>
            <a:ext cx="6958558" cy="21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3F458-E9D6-16B2-044B-D235319E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046A58-1914-3D41-CBF9-F4BC0809C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A250A-6666-ABDC-7119-6CD7ED45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8" y="427215"/>
            <a:ext cx="10579644" cy="54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A9457-BC18-A609-5475-232DEC15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5BCF-1902-D0A4-F6AD-137C7DDB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95"/>
            <a:ext cx="11788815" cy="1335208"/>
          </a:xfrm>
        </p:spPr>
        <p:txBody>
          <a:bodyPr/>
          <a:lstStyle/>
          <a:p>
            <a:r>
              <a:rPr lang="en-US">
                <a:latin typeface="Arial Nova"/>
              </a:rPr>
              <a:t>CIDC on the Hill/Compendium – Marketing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7916D-999C-234B-D74A-3E57D10A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3B28-DDFF-2048-A7FE-8366FD2980E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E024A4-9DEA-ABF1-2A50-CA16233F3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72" y="1436770"/>
            <a:ext cx="5303010" cy="46214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effectLst/>
                <a:latin typeface="Arial Nova"/>
                <a:ea typeface="Calibri"/>
              </a:rPr>
              <a:t>Geotargeting Ads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effectLst/>
                <a:latin typeface="Arial Nova"/>
                <a:ea typeface="Calibri"/>
              </a:rPr>
              <a:t>Location-Based</a:t>
            </a:r>
            <a:endParaRPr lang="en-US" sz="2200">
              <a:effectLst/>
              <a:latin typeface="Arial Nova"/>
              <a:ea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>
                <a:effectLst/>
                <a:latin typeface="Arial Nova"/>
                <a:ea typeface="Calibri"/>
              </a:rPr>
              <a:t>When consumers are within the designated location radius, they are served an ad on their mobile device. The ads appear on a network of apps. Consumers who have the location service turned on for those apps and within the location radius will see the ad. i.e. if someone is ordering</a:t>
            </a:r>
            <a:r>
              <a:rPr lang="en-US" sz="1800">
                <a:latin typeface="Arial Nova"/>
                <a:ea typeface="Calibri"/>
              </a:rPr>
              <a:t> a ride-share or visiting a news app they</a:t>
            </a:r>
            <a:r>
              <a:rPr lang="en-US" sz="1800">
                <a:effectLst/>
                <a:latin typeface="Arial Nova"/>
                <a:ea typeface="Calibri"/>
              </a:rPr>
              <a:t> may see the ad.</a:t>
            </a:r>
            <a:r>
              <a:rPr lang="en-US" sz="1800">
                <a:latin typeface="Arial Nova"/>
                <a:ea typeface="Calibri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>
              <a:latin typeface="Arial Nova"/>
              <a:ea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>
                <a:latin typeface="Arial Nova"/>
                <a:ea typeface="Calibri"/>
              </a:rPr>
              <a:t>The Rayburn and adjacent Longworth Buildings house the offices of more than 300 Representatives and dozens of key Congressional Hearing rooms, ensuring many thousands of views over the week.</a:t>
            </a:r>
            <a:endParaRPr lang="en-US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effectLst/>
              <a:latin typeface="Arial Nova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latin typeface="Arial Nova"/>
                <a:ea typeface="Calibri"/>
              </a:rPr>
              <a:t>Due to the nature of location-based ad services, they provide highly-relevant info to the consumer.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effectLst/>
              <a:latin typeface="Arial Nova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ffectLst/>
                <a:latin typeface="Arial Nova"/>
                <a:ea typeface="Calibri"/>
              </a:rPr>
              <a:t>When clicking the ad for more information, users are directed to a customized landing page with recommended actions.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>
              <a:latin typeface="Arial Nova"/>
            </a:endParaRPr>
          </a:p>
          <a:p>
            <a:endParaRPr lang="en-US">
              <a:latin typeface="Arial Nov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E04C5-E828-B335-31DD-61CE2CA7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915" y="1519341"/>
            <a:ext cx="5304490" cy="43513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BFBA76-B3D2-C46E-2698-5291C65EAAF2}"/>
              </a:ext>
            </a:extLst>
          </p:cNvPr>
          <p:cNvSpPr/>
          <p:nvPr/>
        </p:nvSpPr>
        <p:spPr>
          <a:xfrm>
            <a:off x="7627507" y="2756140"/>
            <a:ext cx="2723322" cy="2683566"/>
          </a:xfrm>
          <a:prstGeom prst="ellipse">
            <a:avLst/>
          </a:prstGeom>
          <a:solidFill>
            <a:srgbClr val="FFFFCC">
              <a:alpha val="239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SC Colors">
      <a:dk1>
        <a:srgbClr val="231F20"/>
      </a:dk1>
      <a:lt1>
        <a:sysClr val="window" lastClr="FFFFFF"/>
      </a:lt1>
      <a:dk2>
        <a:srgbClr val="3051A2"/>
      </a:dk2>
      <a:lt2>
        <a:srgbClr val="E6E7E8"/>
      </a:lt2>
      <a:accent1>
        <a:srgbClr val="19A8E1"/>
      </a:accent1>
      <a:accent2>
        <a:srgbClr val="2076BB"/>
      </a:accent2>
      <a:accent3>
        <a:srgbClr val="A5A5A5"/>
      </a:accent3>
      <a:accent4>
        <a:srgbClr val="E6E7E8"/>
      </a:accent4>
      <a:accent5>
        <a:srgbClr val="5B9BD5"/>
      </a:accent5>
      <a:accent6>
        <a:srgbClr val="FDA128"/>
      </a:accent6>
      <a:hlink>
        <a:srgbClr val="19A8E1"/>
      </a:hlink>
      <a:folHlink>
        <a:srgbClr val="19A8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Parsons Founder Level Partnership Proposal v1.potx" id="{2F89B845-11A1-AF43-B30E-18DE1C51CC3C}" vid="{FEC667E6-7559-1A45-A618-E6D91326EB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FA9B95D0CD71418E1A0407D03C1A9B" ma:contentTypeVersion="18" ma:contentTypeDescription="Create a new document." ma:contentTypeScope="" ma:versionID="4f5bb27dee6358c6ef681fce7021c454">
  <xsd:schema xmlns:xsd="http://www.w3.org/2001/XMLSchema" xmlns:xs="http://www.w3.org/2001/XMLSchema" xmlns:p="http://schemas.microsoft.com/office/2006/metadata/properties" xmlns:ns2="ff8d5204-8fb3-4f70-9a52-b1668b27fe98" xmlns:ns3="45e32422-c335-4c2c-ae6d-cfe4fe58d8f1" targetNamespace="http://schemas.microsoft.com/office/2006/metadata/properties" ma:root="true" ma:fieldsID="1d4383efe1f44c6956e6ad4ce0be19c7" ns2:_="" ns3:_="">
    <xsd:import namespace="ff8d5204-8fb3-4f70-9a52-b1668b27fe98"/>
    <xsd:import namespace="45e32422-c335-4c2c-ae6d-cfe4fe58d8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d5204-8fb3-4f70-9a52-b1668b27fe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64dbc98-b835-4333-9a0f-4c219d39c4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32422-c335-4c2c-ae6d-cfe4fe58d8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eaaff78-c53f-4218-bf02-5714d3a6e05b}" ma:internalName="TaxCatchAll" ma:showField="CatchAllData" ma:web="45e32422-c335-4c2c-ae6d-cfe4fe58d8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8d5204-8fb3-4f70-9a52-b1668b27fe98">
      <Terms xmlns="http://schemas.microsoft.com/office/infopath/2007/PartnerControls"/>
    </lcf76f155ced4ddcb4097134ff3c332f>
    <TaxCatchAll xmlns="45e32422-c335-4c2c-ae6d-cfe4fe58d8f1" xsi:nil="true"/>
    <SharedWithUsers xmlns="45e32422-c335-4c2c-ae6d-cfe4fe58d8f1">
      <UserInfo>
        <DisplayName>Cassie Katz</DisplayName>
        <AccountId>13</AccountId>
        <AccountType/>
      </UserInfo>
      <UserInfo>
        <DisplayName>Anna Nestler</DisplayName>
        <AccountId>405</AccountId>
        <AccountType/>
      </UserInfo>
      <UserInfo>
        <DisplayName>Cole Model</DisplayName>
        <AccountId>358</AccountId>
        <AccountType/>
      </UserInfo>
      <UserInfo>
        <DisplayName>Paul Foldi</DisplayName>
        <AccountId>38</AccountId>
        <AccountType/>
      </UserInfo>
      <UserInfo>
        <DisplayName>Marin Selig</DisplayName>
        <AccountId>301</AccountId>
        <AccountType/>
      </UserInfo>
      <UserInfo>
        <DisplayName>Jean Tarascio</DisplayName>
        <AccountId>41</AccountId>
        <AccountType/>
      </UserInfo>
      <UserInfo>
        <DisplayName>Tim Brennan</DisplayName>
        <AccountId>480</AccountId>
        <AccountType/>
      </UserInfo>
      <UserInfo>
        <DisplayName>David Broome</DisplayName>
        <AccountId>28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E9017A-8A64-464D-9405-EEBEB42F006A}">
  <ds:schemaRefs>
    <ds:schemaRef ds:uri="45e32422-c335-4c2c-ae6d-cfe4fe58d8f1"/>
    <ds:schemaRef ds:uri="ff8d5204-8fb3-4f70-9a52-b1668b27fe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410A62-7362-4AA7-8F3A-AF1BEF24986D}">
  <ds:schemaRefs>
    <ds:schemaRef ds:uri="45e32422-c335-4c2c-ae6d-cfe4fe58d8f1"/>
    <ds:schemaRef ds:uri="ff8d5204-8fb3-4f70-9a52-b1668b27fe9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5B29BE-2121-49ED-AB0D-D365926BAF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471</Words>
  <Application>Microsoft Office PowerPoint</Application>
  <PresentationFormat>Widescreen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Nova</vt:lpstr>
      <vt:lpstr>Calibri</vt:lpstr>
      <vt:lpstr>Century Gothic</vt:lpstr>
      <vt:lpstr>Courier New</vt:lpstr>
      <vt:lpstr>Futura Bk BT</vt:lpstr>
      <vt:lpstr>Futura Lt BT</vt:lpstr>
      <vt:lpstr>Open Sans</vt:lpstr>
      <vt:lpstr>Wingdings</vt:lpstr>
      <vt:lpstr>Office Theme</vt:lpstr>
      <vt:lpstr>CIDC on the Hill/Compendium Information</vt:lpstr>
      <vt:lpstr>CIDC on the Hill</vt:lpstr>
      <vt:lpstr>CIDC on the Hill Room Layout</vt:lpstr>
      <vt:lpstr>CIDC on the Hill Room Layout</vt:lpstr>
      <vt:lpstr>CIDC Compendium</vt:lpstr>
      <vt:lpstr>CIDC on the Hill/Compendium - Marketing</vt:lpstr>
      <vt:lpstr>Geo-Fencing Ads</vt:lpstr>
      <vt:lpstr>PowerPoint Presentation</vt:lpstr>
      <vt:lpstr>CIDC on the Hill/Compendium – Marketing </vt:lpstr>
      <vt:lpstr>UN General Assembly - Marketing</vt:lpstr>
      <vt:lpstr>CIDC on the Hill &amp; Compendium Pricing</vt:lpstr>
      <vt:lpstr>Thank you!</vt:lpstr>
    </vt:vector>
  </TitlesOfParts>
  <Company>PSC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PSC Briefing to JP Morgan Chase 20230125</dc:title>
  <dc:creator>David Berteau</dc:creator>
  <cp:lastModifiedBy>Anna Nestler</cp:lastModifiedBy>
  <cp:revision>6</cp:revision>
  <cp:lastPrinted>2023-01-24T21:50:52Z</cp:lastPrinted>
  <dcterms:created xsi:type="dcterms:W3CDTF">2021-12-29T15:36:06Z</dcterms:created>
  <dcterms:modified xsi:type="dcterms:W3CDTF">2024-03-14T14:07:39Z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0x0101009BFA9B95D0CD71418E1A0407D03C1A9B</vt:lpwstr>
  </property>
</Properties>
</file>